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57" r:id="rId4"/>
    <p:sldId id="267" r:id="rId5"/>
    <p:sldId id="259" r:id="rId6"/>
    <p:sldId id="260" r:id="rId7"/>
    <p:sldId id="262" r:id="rId8"/>
    <p:sldId id="276" r:id="rId9"/>
    <p:sldId id="268" r:id="rId10"/>
    <p:sldId id="275" r:id="rId11"/>
    <p:sldId id="280" r:id="rId12"/>
    <p:sldId id="279" r:id="rId13"/>
    <p:sldId id="269" r:id="rId14"/>
    <p:sldId id="270" r:id="rId15"/>
    <p:sldId id="271" r:id="rId16"/>
    <p:sldId id="285" r:id="rId17"/>
    <p:sldId id="272" r:id="rId18"/>
    <p:sldId id="286" r:id="rId19"/>
    <p:sldId id="287" r:id="rId20"/>
    <p:sldId id="293" r:id="rId21"/>
    <p:sldId id="294" r:id="rId22"/>
    <p:sldId id="283" r:id="rId23"/>
    <p:sldId id="288" r:id="rId24"/>
    <p:sldId id="289" r:id="rId25"/>
    <p:sldId id="290" r:id="rId26"/>
    <p:sldId id="266" r:id="rId27"/>
    <p:sldId id="291" r:id="rId28"/>
    <p:sldId id="29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Lead atom</a:t>
            </a:r>
            <a:endParaRPr lang="en-NZ" sz="4000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838200"/>
            <a:ext cx="5029200" cy="50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4800" y="762000"/>
            <a:ext cx="5258000" cy="52718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" y="3048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Radium atom</a:t>
            </a:r>
            <a:endParaRPr lang="en-NZ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99786" y="762000"/>
            <a:ext cx="5263014" cy="524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" y="3048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Uranium atom</a:t>
            </a:r>
            <a:endParaRPr lang="en-NZ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290691"/>
            <a:ext cx="8382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1200"/>
              </a:spcAft>
            </a:pPr>
            <a:r>
              <a:rPr lang="en-NZ" sz="4400" dirty="0" smtClean="0">
                <a:solidFill>
                  <a:srgbClr val="FFFF00"/>
                </a:solidFill>
              </a:rPr>
              <a:t>Use your periodic table to find…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400" dirty="0" smtClean="0">
                <a:solidFill>
                  <a:schemeClr val="bg1"/>
                </a:solidFill>
              </a:rPr>
              <a:t>The number of protons in a carbon atom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400" dirty="0" smtClean="0">
                <a:solidFill>
                  <a:schemeClr val="bg1"/>
                </a:solidFill>
              </a:rPr>
              <a:t>The number of protons in a sodium atom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400" dirty="0" smtClean="0">
                <a:solidFill>
                  <a:schemeClr val="bg1"/>
                </a:solidFill>
              </a:rPr>
              <a:t>The number of neutrons in a sodium atom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400" dirty="0" smtClean="0">
                <a:solidFill>
                  <a:schemeClr val="bg1"/>
                </a:solidFill>
              </a:rPr>
              <a:t>The number of protons in a copper atom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400" dirty="0" smtClean="0">
                <a:solidFill>
                  <a:schemeClr val="bg1"/>
                </a:solidFill>
              </a:rPr>
              <a:t>The number of neutrons in a copper atom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400" dirty="0" smtClean="0">
                <a:solidFill>
                  <a:schemeClr val="bg1"/>
                </a:solidFill>
              </a:rPr>
              <a:t>The number of protons in a lead atom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400" dirty="0" smtClean="0">
                <a:solidFill>
                  <a:schemeClr val="bg1"/>
                </a:solidFill>
              </a:rPr>
              <a:t>The number of neutrons in a lead atom</a:t>
            </a:r>
          </a:p>
          <a:p>
            <a:pPr marL="742950" indent="-742950">
              <a:spcAft>
                <a:spcPts val="1200"/>
              </a:spcAft>
              <a:buFont typeface="+mj-lt"/>
              <a:buAutoNum type="arabicPeriod"/>
            </a:pPr>
            <a:r>
              <a:rPr lang="en-NZ" sz="3400" dirty="0" smtClean="0">
                <a:solidFill>
                  <a:schemeClr val="bg1"/>
                </a:solidFill>
              </a:rPr>
              <a:t>The number of electrons in a lead atom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57200"/>
            <a:ext cx="8153400" cy="583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4400" i="1" dirty="0" smtClean="0">
                <a:solidFill>
                  <a:srgbClr val="FFFF00"/>
                </a:solidFill>
              </a:rPr>
              <a:t>How many neutrons are there in a chlorine atom?</a:t>
            </a:r>
          </a:p>
          <a:p>
            <a:pPr>
              <a:spcAft>
                <a:spcPts val="600"/>
              </a:spcAft>
            </a:pPr>
            <a:endParaRPr lang="en-NZ" sz="4400" i="1" dirty="0" smtClean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en-NZ" sz="4400" i="1" dirty="0" smtClean="0">
                <a:solidFill>
                  <a:schemeClr val="bg1"/>
                </a:solidFill>
              </a:rPr>
              <a:t>Some chlorine atoms have 18 neutrons.</a:t>
            </a:r>
          </a:p>
          <a:p>
            <a:pPr>
              <a:spcAft>
                <a:spcPts val="600"/>
              </a:spcAft>
            </a:pPr>
            <a:r>
              <a:rPr lang="en-NZ" sz="4400" i="1" dirty="0" smtClean="0">
                <a:solidFill>
                  <a:schemeClr val="bg1"/>
                </a:solidFill>
              </a:rPr>
              <a:t>Some have 19…</a:t>
            </a:r>
          </a:p>
          <a:p>
            <a:pPr>
              <a:spcAft>
                <a:spcPts val="600"/>
              </a:spcAft>
            </a:pPr>
            <a:r>
              <a:rPr lang="en-NZ" sz="4400" i="1" dirty="0" smtClean="0">
                <a:solidFill>
                  <a:schemeClr val="bg1"/>
                </a:solidFill>
              </a:rPr>
              <a:t>They are </a:t>
            </a:r>
            <a:r>
              <a:rPr lang="en-NZ" sz="4400" i="1" dirty="0" smtClean="0">
                <a:solidFill>
                  <a:srgbClr val="FFFF00"/>
                </a:solidFill>
              </a:rPr>
              <a:t>“isotopes” </a:t>
            </a:r>
            <a:r>
              <a:rPr lang="en-NZ" sz="4400" i="1" dirty="0" smtClean="0">
                <a:solidFill>
                  <a:schemeClr val="bg1"/>
                </a:solidFill>
              </a:rPr>
              <a:t>of chlorine.</a:t>
            </a:r>
          </a:p>
          <a:p>
            <a:pPr>
              <a:spcAft>
                <a:spcPts val="600"/>
              </a:spcAft>
            </a:pPr>
            <a:r>
              <a:rPr lang="en-NZ" sz="4000" i="1" dirty="0" smtClean="0">
                <a:solidFill>
                  <a:schemeClr val="bg1"/>
                </a:solidFill>
              </a:rPr>
              <a:t>(</a:t>
            </a:r>
            <a:r>
              <a:rPr lang="en-NZ" sz="4000" i="1" dirty="0" smtClean="0">
                <a:solidFill>
                  <a:srgbClr val="FFFF00"/>
                </a:solidFill>
              </a:rPr>
              <a:t>Chlorine–35</a:t>
            </a:r>
            <a:r>
              <a:rPr lang="en-NZ" sz="4000" i="1" dirty="0" smtClean="0">
                <a:solidFill>
                  <a:schemeClr val="bg1"/>
                </a:solidFill>
              </a:rPr>
              <a:t> and </a:t>
            </a:r>
            <a:r>
              <a:rPr lang="en-NZ" sz="4000" i="1" dirty="0" smtClean="0">
                <a:solidFill>
                  <a:srgbClr val="FFFF00"/>
                </a:solidFill>
              </a:rPr>
              <a:t>Chlorine-36</a:t>
            </a:r>
            <a:r>
              <a:rPr lang="en-NZ" sz="4000" i="1" dirty="0" smtClean="0">
                <a:solidFill>
                  <a:schemeClr val="bg1"/>
                </a:solidFill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228600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dirty="0" smtClean="0">
                <a:solidFill>
                  <a:schemeClr val="bg1"/>
                </a:solidFill>
              </a:rPr>
              <a:t>Example: Carbon Isotopes</a:t>
            </a:r>
            <a:endParaRPr lang="en-NZ" sz="4000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81000" y="1066800"/>
          <a:ext cx="838200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5500"/>
                <a:gridCol w="2095500"/>
                <a:gridCol w="2095500"/>
                <a:gridCol w="2095500"/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/>
                        <a:t>Isotopes</a:t>
                      </a:r>
                      <a:endParaRPr lang="en-NZ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/>
                        <a:t>Protons</a:t>
                      </a:r>
                      <a:endParaRPr lang="en-NZ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/>
                        <a:t>Electrons</a:t>
                      </a:r>
                      <a:endParaRPr lang="en-NZ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3200" dirty="0" smtClean="0"/>
                        <a:t>Neutrons</a:t>
                      </a:r>
                      <a:endParaRPr lang="en-NZ" sz="3200" dirty="0"/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Carbon-12</a:t>
                      </a:r>
                      <a:endParaRPr lang="en-NZ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6</a:t>
                      </a:r>
                      <a:endParaRPr lang="en-NZ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6</a:t>
                      </a:r>
                      <a:endParaRPr lang="en-NZ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6</a:t>
                      </a:r>
                      <a:endParaRPr lang="en-NZ" sz="2800" dirty="0"/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Carbon-13</a:t>
                      </a:r>
                      <a:endParaRPr lang="en-NZ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6</a:t>
                      </a:r>
                      <a:endParaRPr lang="en-NZ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6</a:t>
                      </a:r>
                      <a:endParaRPr lang="en-NZ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7</a:t>
                      </a:r>
                      <a:endParaRPr lang="en-NZ" sz="2800" dirty="0"/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Carbon-14</a:t>
                      </a:r>
                      <a:endParaRPr lang="en-NZ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6</a:t>
                      </a:r>
                      <a:endParaRPr lang="en-NZ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6</a:t>
                      </a:r>
                      <a:endParaRPr lang="en-NZ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Z" sz="2800" dirty="0" smtClean="0"/>
                        <a:t>8</a:t>
                      </a:r>
                      <a:endParaRPr lang="en-NZ" sz="28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027" y="3657600"/>
            <a:ext cx="8164773" cy="2971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754559"/>
            <a:ext cx="800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>
                <a:solidFill>
                  <a:srgbClr val="FFFF00"/>
                </a:solidFill>
              </a:rPr>
              <a:t>WORKSHEET ONE</a:t>
            </a:r>
            <a:r>
              <a:rPr lang="en-NZ" sz="4400" dirty="0">
                <a:solidFill>
                  <a:srgbClr val="FFFF00"/>
                </a:solidFill>
              </a:rPr>
              <a:t> </a:t>
            </a:r>
            <a:r>
              <a:rPr lang="en-NZ" sz="4400" dirty="0" smtClean="0">
                <a:solidFill>
                  <a:srgbClr val="FFFF00"/>
                </a:solidFill>
              </a:rPr>
              <a:t>– first page only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73559"/>
            <a:ext cx="800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b="1" i="1" dirty="0" smtClean="0"/>
              <a:t>Turning copper into gold?</a:t>
            </a:r>
            <a:endParaRPr lang="en-NZ" sz="4400" b="1" i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1706" y="2057400"/>
            <a:ext cx="3684494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1461516"/>
            <a:ext cx="4800600" cy="4786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9600" y="381000"/>
            <a:ext cx="8001000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en-NZ" sz="4400" dirty="0" smtClean="0">
                <a:solidFill>
                  <a:srgbClr val="FFFF00"/>
                </a:solidFill>
              </a:rPr>
              <a:t>Three types of Nuclear Reactions</a:t>
            </a:r>
          </a:p>
          <a:p>
            <a:pPr marL="742950" indent="-742950">
              <a:spcAft>
                <a:spcPts val="1800"/>
              </a:spcAft>
              <a:buFont typeface="+mj-lt"/>
              <a:buAutoNum type="arabicPeriod"/>
            </a:pPr>
            <a:r>
              <a:rPr lang="en-NZ" sz="4400" dirty="0" smtClean="0">
                <a:solidFill>
                  <a:schemeClr val="bg1"/>
                </a:solidFill>
              </a:rPr>
              <a:t>Radioactive decay</a:t>
            </a:r>
          </a:p>
          <a:p>
            <a:pPr marL="742950" indent="-742950">
              <a:spcAft>
                <a:spcPts val="1800"/>
              </a:spcAft>
              <a:buFont typeface="+mj-lt"/>
              <a:buAutoNum type="arabicPeriod"/>
            </a:pPr>
            <a:r>
              <a:rPr lang="en-NZ" sz="4400" dirty="0" smtClean="0">
                <a:solidFill>
                  <a:schemeClr val="bg1"/>
                </a:solidFill>
              </a:rPr>
              <a:t>Fusion</a:t>
            </a:r>
          </a:p>
          <a:p>
            <a:pPr marL="742950" indent="-742950">
              <a:spcAft>
                <a:spcPts val="1800"/>
              </a:spcAft>
              <a:buFont typeface="+mj-lt"/>
              <a:buAutoNum type="arabicPeriod"/>
            </a:pPr>
            <a:r>
              <a:rPr lang="en-NZ" sz="4400" dirty="0" smtClean="0">
                <a:solidFill>
                  <a:schemeClr val="bg1"/>
                </a:solidFill>
              </a:rPr>
              <a:t>Fission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99786" y="1066800"/>
            <a:ext cx="5263014" cy="524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" y="3048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Uranium atom</a:t>
            </a:r>
            <a:endParaRPr lang="en-NZ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32874"/>
            <a:ext cx="6781800" cy="6067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228600"/>
            <a:ext cx="85344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000" dirty="0" smtClean="0">
                <a:solidFill>
                  <a:srgbClr val="FFFF00"/>
                </a:solidFill>
              </a:rPr>
              <a:t>Alpha Radiation (</a:t>
            </a:r>
            <a:r>
              <a:rPr lang="el-GR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NZ" sz="4000" dirty="0" smtClean="0">
                <a:solidFill>
                  <a:srgbClr val="FFFF00"/>
                </a:solidFill>
              </a:rPr>
              <a:t> particle)</a:t>
            </a:r>
            <a:endParaRPr lang="en-NZ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High-speed </a:t>
            </a:r>
            <a:r>
              <a:rPr lang="en-NZ" sz="3600" dirty="0" smtClean="0">
                <a:solidFill>
                  <a:srgbClr val="FFFF00"/>
                </a:solidFill>
              </a:rPr>
              <a:t>helium nucleus </a:t>
            </a:r>
            <a:r>
              <a:rPr lang="en-NZ" sz="3600" i="1" dirty="0" smtClean="0">
                <a:solidFill>
                  <a:srgbClr val="FFFF00"/>
                </a:solidFill>
              </a:rPr>
              <a:t>(+</a:t>
            </a:r>
            <a:r>
              <a:rPr lang="en-NZ" sz="3600" i="1" dirty="0" err="1" smtClean="0">
                <a:solidFill>
                  <a:srgbClr val="FFFF00"/>
                </a:solidFill>
              </a:rPr>
              <a:t>ve</a:t>
            </a:r>
            <a:r>
              <a:rPr lang="en-NZ" sz="3600" i="1" dirty="0" smtClean="0">
                <a:solidFill>
                  <a:srgbClr val="FFFF00"/>
                </a:solidFill>
              </a:rPr>
              <a:t> charge)</a:t>
            </a: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rgbClr val="FFFF00"/>
                </a:solidFill>
              </a:rPr>
              <a:t>two protons &amp; two neutrons</a:t>
            </a: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Can travel up to 10% of speed of light.</a:t>
            </a: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Range: a few centimetres</a:t>
            </a: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rgbClr val="FFFF00"/>
                </a:solidFill>
              </a:rPr>
              <a:t>Can be stopped by a sheet of paper.</a:t>
            </a: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Can cause serious harm but cannot penetrate skin.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7600" y="5486400"/>
            <a:ext cx="142835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5490404"/>
            <a:ext cx="2105025" cy="1367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228600"/>
            <a:ext cx="82296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000" dirty="0" smtClean="0">
                <a:solidFill>
                  <a:srgbClr val="FFFF00"/>
                </a:solidFill>
              </a:rPr>
              <a:t>Beta Radiation (</a:t>
            </a:r>
            <a:r>
              <a:rPr lang="el-GR" sz="5400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en-NZ" sz="4000" dirty="0" smtClean="0">
                <a:solidFill>
                  <a:srgbClr val="FFFF00"/>
                </a:solidFill>
              </a:rPr>
              <a:t> particle)</a:t>
            </a:r>
            <a:endParaRPr lang="en-NZ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High-energy </a:t>
            </a:r>
            <a:r>
              <a:rPr lang="en-NZ" sz="3600" dirty="0" smtClean="0">
                <a:solidFill>
                  <a:srgbClr val="FFFF00"/>
                </a:solidFill>
              </a:rPr>
              <a:t>electron </a:t>
            </a:r>
            <a:r>
              <a:rPr lang="en-NZ" sz="3600" i="1" dirty="0" smtClean="0">
                <a:solidFill>
                  <a:srgbClr val="FFFF00"/>
                </a:solidFill>
              </a:rPr>
              <a:t>(-</a:t>
            </a:r>
            <a:r>
              <a:rPr lang="en-NZ" sz="3600" i="1" dirty="0" err="1" smtClean="0">
                <a:solidFill>
                  <a:srgbClr val="FFFF00"/>
                </a:solidFill>
              </a:rPr>
              <a:t>ve</a:t>
            </a:r>
            <a:r>
              <a:rPr lang="en-NZ" sz="3600" i="1" dirty="0" smtClean="0">
                <a:solidFill>
                  <a:srgbClr val="FFFF00"/>
                </a:solidFill>
              </a:rPr>
              <a:t> charge)</a:t>
            </a: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Can travel up to 90% of speed of light.</a:t>
            </a: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Range: about 30 cm</a:t>
            </a: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rgbClr val="FFFF00"/>
                </a:solidFill>
              </a:rPr>
              <a:t>Can be stopped by a sheet of aluminium about 5 mm thick.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9166" y="4929293"/>
            <a:ext cx="1455234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93166" y="4929293"/>
            <a:ext cx="1828800" cy="1395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228600"/>
            <a:ext cx="86868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NZ" sz="4000" dirty="0" smtClean="0">
                <a:solidFill>
                  <a:srgbClr val="FFFF00"/>
                </a:solidFill>
              </a:rPr>
              <a:t>Gamma Radiation (</a:t>
            </a:r>
            <a:r>
              <a:rPr lang="el-GR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NZ" sz="5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NZ" sz="4000" dirty="0" smtClean="0">
                <a:solidFill>
                  <a:srgbClr val="FFFF00"/>
                </a:solidFill>
              </a:rPr>
              <a:t>Ray)</a:t>
            </a:r>
            <a:endParaRPr lang="en-NZ" sz="40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rgbClr val="FFFF00"/>
                </a:solidFill>
              </a:rPr>
              <a:t>Electromagnetic radiation with very high energy</a:t>
            </a: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Occurs as a result of a nucleus being left in a very excited state immediately following other types of radioactivity.</a:t>
            </a: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chemeClr val="bg1"/>
                </a:solidFill>
              </a:rPr>
              <a:t>Travels at the speed of light.</a:t>
            </a: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dirty="0" smtClean="0">
                <a:solidFill>
                  <a:srgbClr val="FFFF00"/>
                </a:solidFill>
              </a:rPr>
              <a:t>Can penetrate through several centimetres of dense metal such as lead.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52400"/>
            <a:ext cx="7010400" cy="6415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858265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754559"/>
            <a:ext cx="8001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400" dirty="0" smtClean="0">
                <a:solidFill>
                  <a:srgbClr val="FFFF00"/>
                </a:solidFill>
              </a:rPr>
              <a:t>Finish WORKSHEET 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50000">
              <a:schemeClr val="tx2">
                <a:lumMod val="50000"/>
              </a:schemeClr>
            </a:gs>
            <a:gs pos="100000">
              <a:schemeClr val="tx1"/>
            </a:gs>
          </a:gsLst>
          <a:lin ang="7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457200"/>
            <a:ext cx="8153400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spcAft>
                <a:spcPts val="1800"/>
              </a:spcAft>
            </a:pPr>
            <a:r>
              <a:rPr lang="en-NZ" sz="4400" dirty="0" smtClean="0">
                <a:solidFill>
                  <a:srgbClr val="FFFF00"/>
                </a:solidFill>
              </a:rPr>
              <a:t>Atomic Number &amp; Mass Number</a:t>
            </a:r>
          </a:p>
          <a:p>
            <a:pPr marL="742950" indent="-7429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4000" i="1" dirty="0" smtClean="0">
                <a:solidFill>
                  <a:schemeClr val="bg1"/>
                </a:solidFill>
              </a:rPr>
              <a:t>Atomic number</a:t>
            </a:r>
            <a:r>
              <a:rPr lang="en-NZ" sz="4000" dirty="0" smtClean="0">
                <a:solidFill>
                  <a:schemeClr val="bg1"/>
                </a:solidFill>
              </a:rPr>
              <a:t> = the number of </a:t>
            </a:r>
            <a:r>
              <a:rPr lang="en-NZ" sz="4000" dirty="0" smtClean="0">
                <a:solidFill>
                  <a:srgbClr val="FFFF00"/>
                </a:solidFill>
              </a:rPr>
              <a:t>protons</a:t>
            </a:r>
          </a:p>
          <a:p>
            <a:pPr marL="742950" indent="-7429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4000" i="1" dirty="0" smtClean="0">
                <a:solidFill>
                  <a:schemeClr val="bg1"/>
                </a:solidFill>
              </a:rPr>
              <a:t>Mass number</a:t>
            </a:r>
            <a:r>
              <a:rPr lang="en-NZ" sz="4000" dirty="0" smtClean="0">
                <a:solidFill>
                  <a:schemeClr val="bg1"/>
                </a:solidFill>
              </a:rPr>
              <a:t> = the number of </a:t>
            </a:r>
            <a:r>
              <a:rPr lang="en-NZ" sz="4000" dirty="0" smtClean="0">
                <a:solidFill>
                  <a:srgbClr val="FFFF00"/>
                </a:solidFill>
              </a:rPr>
              <a:t>nucleons</a:t>
            </a:r>
            <a:r>
              <a:rPr lang="en-NZ" sz="4000" dirty="0" smtClean="0">
                <a:solidFill>
                  <a:schemeClr val="bg1"/>
                </a:solidFill>
              </a:rPr>
              <a:t> (protons &amp; neutrons)</a:t>
            </a:r>
          </a:p>
          <a:p>
            <a:pPr marL="742950" indent="-74295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4000" dirty="0" smtClean="0">
                <a:solidFill>
                  <a:schemeClr val="bg1"/>
                </a:solidFill>
              </a:rPr>
              <a:t>A neutral atom has the same number of protons and electrons.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Oxygen atom</a:t>
            </a:r>
            <a:endParaRPr lang="en-NZ" sz="40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0650" y="1881187"/>
            <a:ext cx="2809150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2419" y="1700212"/>
            <a:ext cx="3113581" cy="310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" y="3048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Sodium atom</a:t>
            </a:r>
            <a:endParaRPr lang="en-NZ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Aluminium atom</a:t>
            </a:r>
            <a:endParaRPr lang="en-NZ" sz="40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4162" y="1632979"/>
            <a:ext cx="3348038" cy="3320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Copper atom</a:t>
            </a:r>
            <a:endParaRPr lang="en-NZ" sz="40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6306" y="1524000"/>
            <a:ext cx="3684494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990600"/>
            <a:ext cx="4719638" cy="469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" y="3048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Platinum atom</a:t>
            </a:r>
            <a:endParaRPr lang="en-NZ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928116"/>
            <a:ext cx="4800600" cy="4786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57200" y="304800"/>
            <a:ext cx="472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000" b="1" dirty="0" smtClean="0"/>
              <a:t>Gold atom</a:t>
            </a:r>
            <a:endParaRPr lang="en-NZ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349</Words>
  <Application>Microsoft Office PowerPoint</Application>
  <PresentationFormat>On-screen Show (4:3)</PresentationFormat>
  <Paragraphs>70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74</cp:revision>
  <dcterms:created xsi:type="dcterms:W3CDTF">2006-08-16T00:00:00Z</dcterms:created>
  <dcterms:modified xsi:type="dcterms:W3CDTF">2012-09-26T22:52:34Z</dcterms:modified>
</cp:coreProperties>
</file>